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0" r:id="rId3"/>
    <p:sldId id="272" r:id="rId4"/>
    <p:sldId id="274" r:id="rId5"/>
    <p:sldId id="275" r:id="rId6"/>
    <p:sldId id="279" r:id="rId7"/>
    <p:sldId id="277" r:id="rId8"/>
    <p:sldId id="280" r:id="rId9"/>
    <p:sldId id="278" r:id="rId10"/>
    <p:sldId id="281" r:id="rId11"/>
    <p:sldId id="268" r:id="rId12"/>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278" autoAdjust="0"/>
  </p:normalViewPr>
  <p:slideViewPr>
    <p:cSldViewPr>
      <p:cViewPr varScale="1">
        <p:scale>
          <a:sx n="41" d="100"/>
          <a:sy n="41" d="100"/>
        </p:scale>
        <p:origin x="-2226" y="-96"/>
      </p:cViewPr>
      <p:guideLst>
        <p:guide orient="horz" pos="2160"/>
        <p:guide pos="2880"/>
      </p:guideLst>
    </p:cSldViewPr>
  </p:slid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FA19-3F19-4C84-8459-C55100FB2EE5}" type="datetimeFigureOut">
              <a:rPr lang="en-US" smtClean="0"/>
              <a:pPr/>
              <a:t>6/10/2018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9FB6E1-15F4-4784-915B-880B29C33E33}" type="slidenum">
              <a:rPr lang="en-US" smtClean="0"/>
              <a:pPr/>
              <a:t>‹#›</a:t>
            </a:fld>
            <a:endParaRPr lang="en-US"/>
          </a:p>
        </p:txBody>
      </p:sp>
    </p:spTree>
    <p:extLst>
      <p:ext uri="{BB962C8B-B14F-4D97-AF65-F5344CB8AC3E}">
        <p14:creationId xmlns:p14="http://schemas.microsoft.com/office/powerpoint/2010/main" xmlns="" val="2562868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Disciples focus on what constitutes (is considered) “greatness” in Heaven </a:t>
            </a:r>
          </a:p>
          <a:p>
            <a:pPr marL="171450" indent="-171450">
              <a:buFontTx/>
              <a:buChar char="-"/>
            </a:pPr>
            <a:r>
              <a:rPr lang="en-US" dirty="0"/>
              <a:t>Jesus provides a new perspective: the way “up” is “down” </a:t>
            </a:r>
          </a:p>
          <a:p>
            <a:pPr marL="171450" indent="-171450">
              <a:buFontTx/>
              <a:buChar char="-"/>
            </a:pPr>
            <a:r>
              <a:rPr lang="en-US" dirty="0"/>
              <a:t>Humility is a requirement to inherit the earth. Matthew 5:5 – Blessed are the meek, For they shall inherit the earth.</a:t>
            </a:r>
          </a:p>
          <a:p>
            <a:pPr marL="171450" indent="-171450">
              <a:buFontTx/>
              <a:buChar char="-"/>
            </a:pPr>
            <a:r>
              <a:rPr lang="en-US" dirty="0"/>
              <a:t>Children possess a humble characteristic and are teachable </a:t>
            </a:r>
          </a:p>
          <a:p>
            <a:pPr marL="171450" indent="-171450">
              <a:buFontTx/>
              <a:buChar char="-"/>
            </a:pPr>
            <a:r>
              <a:rPr lang="en-US" dirty="0"/>
              <a:t>James 4:10 – Humble yourselves in the sight of the Lord, and He will lift you up. </a:t>
            </a:r>
          </a:p>
        </p:txBody>
      </p:sp>
      <p:sp>
        <p:nvSpPr>
          <p:cNvPr id="4" name="Slide Number Placeholder 3"/>
          <p:cNvSpPr>
            <a:spLocks noGrp="1"/>
          </p:cNvSpPr>
          <p:nvPr>
            <p:ph type="sldNum" sz="quarter" idx="10"/>
          </p:nvPr>
        </p:nvSpPr>
        <p:spPr/>
        <p:txBody>
          <a:bodyPr/>
          <a:lstStyle/>
          <a:p>
            <a:fld id="{219FB6E1-15F4-4784-915B-880B29C33E33}" type="slidenum">
              <a:rPr lang="en-US" smtClean="0"/>
              <a:pPr/>
              <a:t>2</a:t>
            </a:fld>
            <a:endParaRPr lang="en-US"/>
          </a:p>
        </p:txBody>
      </p:sp>
    </p:spTree>
    <p:extLst>
      <p:ext uri="{BB962C8B-B14F-4D97-AF65-F5344CB8AC3E}">
        <p14:creationId xmlns:p14="http://schemas.microsoft.com/office/powerpoint/2010/main" xmlns="" val="425096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When we obey, we receive strength which He has ordained </a:t>
            </a:r>
          </a:p>
          <a:p>
            <a:r>
              <a:rPr lang="en-US" dirty="0"/>
              <a:t>- Especially when we come in attitudes of humility like nursing infants or babes. His name causes enemies to be silent and bow down </a:t>
            </a:r>
          </a:p>
        </p:txBody>
      </p:sp>
      <p:sp>
        <p:nvSpPr>
          <p:cNvPr id="4" name="Slide Number Placeholder 3"/>
          <p:cNvSpPr>
            <a:spLocks noGrp="1"/>
          </p:cNvSpPr>
          <p:nvPr>
            <p:ph type="sldNum" sz="quarter" idx="10"/>
          </p:nvPr>
        </p:nvSpPr>
        <p:spPr/>
        <p:txBody>
          <a:bodyPr/>
          <a:lstStyle/>
          <a:p>
            <a:fld id="{219FB6E1-15F4-4784-915B-880B29C33E33}" type="slidenum">
              <a:rPr lang="en-US" smtClean="0"/>
              <a:pPr/>
              <a:t>3</a:t>
            </a:fld>
            <a:endParaRPr lang="en-US"/>
          </a:p>
        </p:txBody>
      </p:sp>
    </p:spTree>
    <p:extLst>
      <p:ext uri="{BB962C8B-B14F-4D97-AF65-F5344CB8AC3E}">
        <p14:creationId xmlns:p14="http://schemas.microsoft.com/office/powerpoint/2010/main" xmlns="" val="3082188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pPr/>
              <a:t>4</a:t>
            </a:fld>
            <a:endParaRPr lang="en-US"/>
          </a:p>
        </p:txBody>
      </p:sp>
    </p:spTree>
    <p:extLst>
      <p:ext uri="{BB962C8B-B14F-4D97-AF65-F5344CB8AC3E}">
        <p14:creationId xmlns:p14="http://schemas.microsoft.com/office/powerpoint/2010/main" xmlns="" val="3314712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Types of questions: </a:t>
            </a:r>
          </a:p>
          <a:p>
            <a:pPr marL="628650" lvl="1" indent="-171450">
              <a:buFontTx/>
              <a:buChar char="-"/>
            </a:pPr>
            <a:r>
              <a:rPr lang="en-US" dirty="0"/>
              <a:t>Curious questions “Why do I need to go to school?”</a:t>
            </a:r>
          </a:p>
          <a:p>
            <a:pPr marL="628650" lvl="1" indent="-171450">
              <a:buFontTx/>
              <a:buChar char="-"/>
            </a:pPr>
            <a:r>
              <a:rPr lang="en-US" dirty="0"/>
              <a:t>Eager questions </a:t>
            </a:r>
          </a:p>
          <a:p>
            <a:pPr marL="628650" lvl="1" indent="-171450">
              <a:buFontTx/>
              <a:buChar char="-"/>
            </a:pPr>
            <a:r>
              <a:rPr lang="en-US" dirty="0"/>
              <a:t>Innocent questions “Why can’t I have ice-cream for breakfast?”</a:t>
            </a:r>
          </a:p>
        </p:txBody>
      </p:sp>
      <p:sp>
        <p:nvSpPr>
          <p:cNvPr id="4" name="Slide Number Placeholder 3"/>
          <p:cNvSpPr>
            <a:spLocks noGrp="1"/>
          </p:cNvSpPr>
          <p:nvPr>
            <p:ph type="sldNum" sz="quarter" idx="10"/>
          </p:nvPr>
        </p:nvSpPr>
        <p:spPr/>
        <p:txBody>
          <a:bodyPr/>
          <a:lstStyle/>
          <a:p>
            <a:fld id="{219FB6E1-15F4-4784-915B-880B29C33E33}" type="slidenum">
              <a:rPr lang="en-US" smtClean="0"/>
              <a:pPr/>
              <a:t>5</a:t>
            </a:fld>
            <a:endParaRPr lang="en-US"/>
          </a:p>
        </p:txBody>
      </p:sp>
    </p:spTree>
    <p:extLst>
      <p:ext uri="{BB962C8B-B14F-4D97-AF65-F5344CB8AC3E}">
        <p14:creationId xmlns:p14="http://schemas.microsoft.com/office/powerpoint/2010/main" xmlns="" val="2790621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Dr Clarice </a:t>
            </a:r>
            <a:r>
              <a:rPr lang="en-US" dirty="0" err="1"/>
              <a:t>Fluitt</a:t>
            </a:r>
            <a:r>
              <a:rPr lang="en-US" dirty="0"/>
              <a:t> said in Session 3: “</a:t>
            </a:r>
            <a:r>
              <a:rPr lang="en-US" sz="1200" kern="1200" dirty="0">
                <a:solidFill>
                  <a:schemeClr val="tx1"/>
                </a:solidFill>
                <a:effectLst/>
                <a:latin typeface="+mn-lt"/>
                <a:ea typeface="+mn-ea"/>
                <a:cs typeface="+mn-cs"/>
              </a:rPr>
              <a:t>When you said I believe that Jesus is the Son of God, come into my life. The work of the Holy Ghost, the Lord and the giver of life comes into you and said “I’m going to change you into Jesus. I’m going to make you a companion of like nature and ability. I’m going to create you to rule and reign in this life and throughout eternity.” So what came into you was the Holy Spirit to present you holy, blameless, pure, perfect and spotless in the sight of God. What you received to turn you into Jesus is the work of the Holy Ghost.”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As the Holy Spirit resides inside you, talk to Him / ask Him questions (it needs to be a personal relationship [not just one way])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John 16:13 </a:t>
            </a:r>
            <a:r>
              <a:rPr lang="en-US" sz="1200" b="0" i="0" kern="1200" dirty="0">
                <a:solidFill>
                  <a:schemeClr val="tx1"/>
                </a:solidFill>
                <a:effectLst/>
                <a:latin typeface="+mn-lt"/>
                <a:ea typeface="+mn-ea"/>
                <a:cs typeface="+mn-cs"/>
              </a:rPr>
              <a:t>"But when He, the Spirit of truth, comes, He will guide you into all the truth; for He will not speak on His own initiative, but whatever He hears, He will speak; and He will disclose to you what is to come.”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kern="1200" dirty="0">
                <a:solidFill>
                  <a:schemeClr val="tx1"/>
                </a:solidFill>
                <a:effectLst/>
                <a:latin typeface="+mn-lt"/>
                <a:ea typeface="+mn-ea"/>
                <a:cs typeface="+mn-cs"/>
              </a:rPr>
              <a:t>Ezekiel 2:2 “As He spoke to me the Spirit entered me and set me on my feet; and I heard Him speaking to me.”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kern="1200" dirty="0">
                <a:solidFill>
                  <a:schemeClr val="tx1"/>
                </a:solidFill>
                <a:effectLst/>
                <a:latin typeface="+mn-lt"/>
                <a:ea typeface="+mn-ea"/>
                <a:cs typeface="+mn-cs"/>
              </a:rPr>
              <a:t>Example: During John Eckhardt session shown on Sunday, I asked Enoch where the Book of Obadiah was in the Bible (he told me which Book of the Bible it was located) – Don’t discount what you teach children, their brain is like a sponge. So feed them with the Godly principles of God you will see results [Applies to us now, we have so much technology available to us to utilize]</a:t>
            </a:r>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pPr/>
              <a:t>6</a:t>
            </a:fld>
            <a:endParaRPr lang="en-US"/>
          </a:p>
        </p:txBody>
      </p:sp>
    </p:spTree>
    <p:extLst>
      <p:ext uri="{BB962C8B-B14F-4D97-AF65-F5344CB8AC3E}">
        <p14:creationId xmlns:p14="http://schemas.microsoft.com/office/powerpoint/2010/main" xmlns="" val="841154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pPr/>
              <a:t>7</a:t>
            </a:fld>
            <a:endParaRPr lang="en-US"/>
          </a:p>
        </p:txBody>
      </p:sp>
    </p:spTree>
    <p:extLst>
      <p:ext uri="{BB962C8B-B14F-4D97-AF65-F5344CB8AC3E}">
        <p14:creationId xmlns:p14="http://schemas.microsoft.com/office/powerpoint/2010/main" xmlns="" val="3498622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Provide sanity and sound thinking by what they share, demonstrate and advise</a:t>
            </a:r>
          </a:p>
          <a:p>
            <a:pPr marL="171450" indent="-171450">
              <a:buFontTx/>
              <a:buChar char="-"/>
            </a:pPr>
            <a:r>
              <a:rPr lang="en-US" dirty="0"/>
              <a:t>Covering provides: wisdom, interaction and healthy warnings </a:t>
            </a:r>
          </a:p>
          <a:p>
            <a:pPr marL="171450" indent="-171450">
              <a:buFontTx/>
              <a:buChar char="-"/>
            </a:pPr>
            <a:r>
              <a:rPr lang="en-US" dirty="0"/>
              <a:t>1 Corinthians 4:14 “I do not write these things to shame you, but as my beloved children to warn you.”</a:t>
            </a:r>
          </a:p>
          <a:p>
            <a:pPr marL="171450" indent="-171450">
              <a:buFontTx/>
              <a:buChar char="-"/>
            </a:pPr>
            <a:r>
              <a:rPr lang="en-US" dirty="0"/>
              <a:t>Deposit who they are into your life. An example to build upon. </a:t>
            </a:r>
          </a:p>
          <a:p>
            <a:pPr marL="171450" indent="-171450">
              <a:buFontTx/>
              <a:buChar char="-"/>
            </a:pPr>
            <a:r>
              <a:rPr lang="en-US" dirty="0"/>
              <a:t>2 Timothy 1:6 “Therefore I remind you to stir up the gift of God which is in you through the laying on of my hands.”</a:t>
            </a:r>
          </a:p>
          <a:p>
            <a:pPr marL="171450" indent="-171450">
              <a:buFontTx/>
              <a:buChar char="-"/>
            </a:pPr>
            <a:r>
              <a:rPr lang="en-US" dirty="0"/>
              <a:t>Romans 1:11-12 “For I long to see you, that I may impart to you some spiritual gift, so that you may be established – that is, that I may be encouraged together with you by the mutual faith both of you and me.”</a:t>
            </a:r>
          </a:p>
          <a:p>
            <a:pPr marL="171450" indent="-171450">
              <a:buFontTx/>
              <a:buChar char="-"/>
            </a:pPr>
            <a:r>
              <a:rPr lang="en-US" dirty="0"/>
              <a:t>Greatest accountability: when those in authority help me release who I truly am in Christ </a:t>
            </a:r>
          </a:p>
          <a:p>
            <a:pPr marL="0" indent="0">
              <a:buFontTx/>
              <a:buNone/>
            </a:pPr>
            <a:r>
              <a:rPr lang="en-US" dirty="0"/>
              <a:t>- When I get off track is when I lose sight of who I am</a:t>
            </a:r>
          </a:p>
          <a:p>
            <a:r>
              <a:rPr lang="en-US" dirty="0"/>
              <a:t>- True correction is to help you grow both spiritually and emotionally. Hebrews 12:5-8 “</a:t>
            </a:r>
            <a:r>
              <a:rPr lang="en-US" sz="1200" b="0" i="0" kern="1200" dirty="0">
                <a:solidFill>
                  <a:schemeClr val="tx1"/>
                </a:solidFill>
                <a:effectLst/>
                <a:latin typeface="+mn-lt"/>
                <a:ea typeface="+mn-ea"/>
                <a:cs typeface="+mn-cs"/>
              </a:rPr>
              <a:t>And you have forgotten the exhortation which speaks to you as to sons: “My son, do not despise the chastening of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Nor be discouraged when you are rebuked by Him; </a:t>
            </a:r>
          </a:p>
          <a:p>
            <a:r>
              <a:rPr lang="en-US" sz="1200" b="1" i="0" kern="1200" baseline="30000" dirty="0">
                <a:solidFill>
                  <a:schemeClr val="tx1"/>
                </a:solidFill>
                <a:effectLst/>
                <a:latin typeface="+mn-lt"/>
                <a:ea typeface="+mn-ea"/>
                <a:cs typeface="+mn-cs"/>
              </a:rPr>
              <a:t>6 </a:t>
            </a:r>
            <a:r>
              <a:rPr lang="en-US" sz="1200" b="0" i="0" kern="1200" dirty="0">
                <a:solidFill>
                  <a:schemeClr val="tx1"/>
                </a:solidFill>
                <a:effectLst/>
                <a:latin typeface="+mn-lt"/>
                <a:ea typeface="+mn-ea"/>
                <a:cs typeface="+mn-cs"/>
              </a:rPr>
              <a:t>For whom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loves He chastens,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And scourges every son whom He receives.”</a:t>
            </a:r>
          </a:p>
          <a:p>
            <a:r>
              <a:rPr lang="en-US" sz="1200" b="1" i="0" kern="1200" baseline="30000" dirty="0">
                <a:solidFill>
                  <a:schemeClr val="tx1"/>
                </a:solidFill>
                <a:effectLst/>
                <a:latin typeface="+mn-lt"/>
                <a:ea typeface="+mn-ea"/>
                <a:cs typeface="+mn-cs"/>
              </a:rPr>
              <a:t>7 </a:t>
            </a:r>
            <a:r>
              <a:rPr lang="en-US" sz="1200" b="0" i="0" kern="1200" dirty="0">
                <a:solidFill>
                  <a:schemeClr val="tx1"/>
                </a:solidFill>
                <a:effectLst/>
                <a:latin typeface="+mn-lt"/>
                <a:ea typeface="+mn-ea"/>
                <a:cs typeface="+mn-cs"/>
              </a:rPr>
              <a:t>If you endure chastening, God deals with you as with sons; for what son is there whom a father does not chasten? </a:t>
            </a:r>
          </a:p>
          <a:p>
            <a:r>
              <a:rPr lang="en-US" sz="1200" b="1" i="0" kern="1200" baseline="30000" dirty="0">
                <a:solidFill>
                  <a:schemeClr val="tx1"/>
                </a:solidFill>
                <a:effectLst/>
                <a:latin typeface="+mn-lt"/>
                <a:ea typeface="+mn-ea"/>
                <a:cs typeface="+mn-cs"/>
              </a:rPr>
              <a:t>8 </a:t>
            </a:r>
            <a:r>
              <a:rPr lang="en-US" sz="1200" b="0" i="0" kern="1200" dirty="0">
                <a:solidFill>
                  <a:schemeClr val="tx1"/>
                </a:solidFill>
                <a:effectLst/>
                <a:latin typeface="+mn-lt"/>
                <a:ea typeface="+mn-ea"/>
                <a:cs typeface="+mn-cs"/>
              </a:rPr>
              <a:t>But if you are without chastening, of which all have become partakers, then you are illegitimate and not sons.”</a:t>
            </a:r>
          </a:p>
          <a:p>
            <a:pPr marL="171450" indent="-171450">
              <a:buFontTx/>
              <a:buChar char="-"/>
            </a:pPr>
            <a:r>
              <a:rPr lang="en-US" sz="1200" b="0" i="0" kern="1200" dirty="0">
                <a:solidFill>
                  <a:schemeClr val="tx1"/>
                </a:solidFill>
                <a:effectLst/>
                <a:latin typeface="+mn-lt"/>
                <a:ea typeface="+mn-ea"/>
                <a:cs typeface="+mn-cs"/>
              </a:rPr>
              <a:t>Correction helps us improve and grow as true sons of God. </a:t>
            </a:r>
          </a:p>
          <a:p>
            <a:pPr marL="171450" indent="-171450">
              <a:buFontTx/>
              <a:buChar char="-"/>
            </a:pPr>
            <a:r>
              <a:rPr lang="en-US" sz="1200" b="0" i="0" kern="1200" dirty="0">
                <a:solidFill>
                  <a:schemeClr val="tx1"/>
                </a:solidFill>
                <a:effectLst/>
                <a:latin typeface="+mn-lt"/>
                <a:ea typeface="+mn-ea"/>
                <a:cs typeface="+mn-cs"/>
              </a:rPr>
              <a:t>You are a real son if you are able to take correction properly (right attitude) </a:t>
            </a:r>
          </a:p>
          <a:p>
            <a:pPr marL="171450" indent="-171450">
              <a:buFontTx/>
              <a:buChar char="-"/>
            </a:pPr>
            <a:r>
              <a:rPr lang="en-US" sz="1200" b="0" i="0" kern="1200" dirty="0">
                <a:solidFill>
                  <a:schemeClr val="tx1"/>
                </a:solidFill>
                <a:effectLst/>
                <a:latin typeface="+mn-lt"/>
                <a:ea typeface="+mn-ea"/>
                <a:cs typeface="+mn-cs"/>
              </a:rPr>
              <a:t>What they fought for becomes your blessing. You didn’t earn it, yet it is a gift of grace that has been added to you. </a:t>
            </a:r>
          </a:p>
          <a:p>
            <a:pPr marL="171450" indent="-171450">
              <a:buFontTx/>
              <a:buChar char="-"/>
            </a:pPr>
            <a:r>
              <a:rPr lang="en-US" sz="1200" b="0" i="0" kern="1200" dirty="0">
                <a:solidFill>
                  <a:schemeClr val="tx1"/>
                </a:solidFill>
                <a:effectLst/>
                <a:latin typeface="+mn-lt"/>
                <a:ea typeface="+mn-ea"/>
                <a:cs typeface="+mn-cs"/>
              </a:rPr>
              <a:t>You are able to build upon what they have built. </a:t>
            </a:r>
          </a:p>
          <a:p>
            <a:endParaRPr lang="en-US" sz="1200" b="0" i="0" kern="1200" dirty="0">
              <a:solidFill>
                <a:schemeClr val="tx1"/>
              </a:solidFill>
              <a:effectLst/>
              <a:latin typeface="+mn-lt"/>
              <a:ea typeface="+mn-ea"/>
              <a:cs typeface="+mn-cs"/>
            </a:endParaRPr>
          </a:p>
          <a:p>
            <a:pPr marL="171450" indent="-171450">
              <a:buFontTx/>
              <a:buChar char="-"/>
            </a:pPr>
            <a:endParaRPr lang="en-US" dirty="0"/>
          </a:p>
          <a:p>
            <a:pPr marL="171450" indent="-171450">
              <a:buFontTx/>
              <a:buChar char="-"/>
            </a:pPr>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pPr/>
              <a:t>8</a:t>
            </a:fld>
            <a:endParaRPr lang="en-US"/>
          </a:p>
        </p:txBody>
      </p:sp>
    </p:spTree>
    <p:extLst>
      <p:ext uri="{BB962C8B-B14F-4D97-AF65-F5344CB8AC3E}">
        <p14:creationId xmlns:p14="http://schemas.microsoft.com/office/powerpoint/2010/main" xmlns="" val="250246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pPr/>
              <a:t>9</a:t>
            </a:fld>
            <a:endParaRPr lang="en-US"/>
          </a:p>
        </p:txBody>
      </p:sp>
    </p:spTree>
    <p:extLst>
      <p:ext uri="{BB962C8B-B14F-4D97-AF65-F5344CB8AC3E}">
        <p14:creationId xmlns:p14="http://schemas.microsoft.com/office/powerpoint/2010/main" xmlns="" val="3420618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1 Peter 5:6 “Therefore humble yourselves under the mighty hand of God, that He may exalt you in due time.”</a:t>
            </a:r>
          </a:p>
          <a:p>
            <a:pPr marL="171450" indent="-171450">
              <a:buFontTx/>
              <a:buChar char="-"/>
            </a:pPr>
            <a:r>
              <a:rPr lang="en-US" dirty="0"/>
              <a:t>Matthew 23:12 “And whoever exalts himself will be humbled, and he who humbles himself will be exalted.”</a:t>
            </a:r>
          </a:p>
          <a:p>
            <a:pPr marL="171450" indent="-171450">
              <a:buFontTx/>
              <a:buChar char="-"/>
            </a:pPr>
            <a:r>
              <a:rPr lang="en-US" dirty="0"/>
              <a:t>Cultivate a grateful heart (1 </a:t>
            </a:r>
            <a:r>
              <a:rPr lang="en-US" dirty="0" err="1"/>
              <a:t>Thess</a:t>
            </a:r>
            <a:r>
              <a:rPr lang="en-US" dirty="0"/>
              <a:t> 5:18) “in everything give thanks; for this is the will of God.”</a:t>
            </a:r>
          </a:p>
          <a:p>
            <a:pPr marL="171450" indent="-171450">
              <a:buFontTx/>
              <a:buChar char="-"/>
            </a:pPr>
            <a:r>
              <a:rPr lang="en-US" dirty="0"/>
              <a:t>Treat pride as a condition that always means embracing the cross (Luke 9:23) “Then He said to them all, ‘If anyone desires to come after Me, let him deny himself, and take up his cross daily, and follow me’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Daily presenting your body to God: acknowledging you die to self and need more of God in your life</a:t>
            </a:r>
          </a:p>
          <a:p>
            <a:pPr marL="171450" indent="-171450">
              <a:buFontTx/>
              <a:buChar char="-"/>
            </a:pPr>
            <a:r>
              <a:rPr lang="en-US" dirty="0"/>
              <a:t>Our external attitudes reflects our heart condition. (2 options: 1. Willing to change or 2. Not willing to change [pride])</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pPr/>
              <a:t>10</a:t>
            </a:fld>
            <a:endParaRPr lang="en-US"/>
          </a:p>
        </p:txBody>
      </p:sp>
    </p:spTree>
    <p:extLst>
      <p:ext uri="{BB962C8B-B14F-4D97-AF65-F5344CB8AC3E}">
        <p14:creationId xmlns:p14="http://schemas.microsoft.com/office/powerpoint/2010/main" xmlns="" val="6293113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xmlns=""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xmlns=""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xmlns=""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Heart That Pleases God</a:t>
            </a:r>
            <a:br>
              <a:rPr lang="en-US" dirty="0"/>
            </a:br>
            <a:r>
              <a:rPr lang="en-US" sz="3000" dirty="0"/>
              <a:t>Childlike Faith </a:t>
            </a:r>
          </a:p>
        </p:txBody>
      </p:sp>
      <p:sp>
        <p:nvSpPr>
          <p:cNvPr id="3" name="Text Placeholder 2"/>
          <p:cNvSpPr>
            <a:spLocks noGrp="1"/>
          </p:cNvSpPr>
          <p:nvPr>
            <p:ph type="body" sz="quarter" idx="10"/>
          </p:nvPr>
        </p:nvSpPr>
        <p:spPr/>
        <p:txBody>
          <a:bodyPr/>
          <a:lstStyle/>
          <a:p>
            <a:r>
              <a:rPr lang="en-US" dirty="0"/>
              <a:t>Amy Tan</a:t>
            </a:r>
          </a:p>
        </p:txBody>
      </p:sp>
      <p:sp>
        <p:nvSpPr>
          <p:cNvPr id="4" name="Text Placeholder 3"/>
          <p:cNvSpPr>
            <a:spLocks noGrp="1"/>
          </p:cNvSpPr>
          <p:nvPr>
            <p:ph type="body" sz="quarter" idx="12"/>
          </p:nvPr>
        </p:nvSpPr>
        <p:spPr/>
        <p:txBody>
          <a:bodyPr/>
          <a:lstStyle/>
          <a:p>
            <a:r>
              <a:rPr lang="en-US"/>
              <a:t>10/06/2018</a:t>
            </a:r>
            <a:endParaRPr lang="en-US" dirty="0"/>
          </a:p>
        </p:txBody>
      </p:sp>
    </p:spTree>
    <p:extLst>
      <p:ext uri="{BB962C8B-B14F-4D97-AF65-F5344CB8AC3E}">
        <p14:creationId xmlns:p14="http://schemas.microsoft.com/office/powerpoint/2010/main" xmlns=""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ACDDA46-6EAF-4467-8084-03D3A8157A0D}"/>
              </a:ext>
            </a:extLst>
          </p:cNvPr>
          <p:cNvSpPr>
            <a:spLocks noGrp="1"/>
          </p:cNvSpPr>
          <p:nvPr>
            <p:ph idx="1"/>
          </p:nvPr>
        </p:nvSpPr>
        <p:spPr>
          <a:xfrm>
            <a:off x="179512" y="332657"/>
            <a:ext cx="8784976" cy="5400600"/>
          </a:xfrm>
        </p:spPr>
        <p:txBody>
          <a:bodyPr>
            <a:normAutofit fontScale="92500" lnSpcReduction="20000"/>
          </a:bodyPr>
          <a:lstStyle/>
          <a:p>
            <a:pPr marL="0" indent="0">
              <a:buNone/>
            </a:pPr>
            <a:r>
              <a:rPr lang="en-US" b="1" dirty="0"/>
              <a:t>Matthew 18:1-4</a:t>
            </a:r>
          </a:p>
          <a:p>
            <a:pPr marL="0" indent="0">
              <a:buNone/>
            </a:pPr>
            <a:r>
              <a:rPr lang="en-US" dirty="0"/>
              <a:t>v.1. 	At that time the disciples came to Jesus, 	saying, “Who then is greatest in the 	kingdom of heaven?”</a:t>
            </a:r>
          </a:p>
          <a:p>
            <a:pPr marL="0" indent="0">
              <a:buNone/>
            </a:pPr>
            <a:r>
              <a:rPr lang="en-US" dirty="0"/>
              <a:t>v.2.	Then Jesus called a little child to Him, set 	him in the midst of them, </a:t>
            </a:r>
          </a:p>
          <a:p>
            <a:pPr marL="0" indent="0">
              <a:buNone/>
            </a:pPr>
            <a:r>
              <a:rPr lang="en-US" dirty="0"/>
              <a:t>v.3.	and said, “Assuredly, I say to you, unless 	you are converted and become as little 	children, you will by no means enter the 	kingdom of heaven. </a:t>
            </a:r>
          </a:p>
          <a:p>
            <a:pPr marL="0" indent="0">
              <a:buNone/>
            </a:pPr>
            <a:r>
              <a:rPr lang="en-US" dirty="0"/>
              <a:t>v.4. 	Therefore </a:t>
            </a:r>
            <a:r>
              <a:rPr lang="en-US" dirty="0">
                <a:highlight>
                  <a:srgbClr val="FFFF00"/>
                </a:highlight>
              </a:rPr>
              <a:t>whoever humbles himself as this </a:t>
            </a:r>
            <a:r>
              <a:rPr lang="en-US" dirty="0"/>
              <a:t>	</a:t>
            </a:r>
            <a:r>
              <a:rPr lang="en-US" dirty="0">
                <a:highlight>
                  <a:srgbClr val="FFFF00"/>
                </a:highlight>
              </a:rPr>
              <a:t>little child </a:t>
            </a:r>
            <a:r>
              <a:rPr lang="en-US" dirty="0"/>
              <a:t>is the greatest in the kingdom 	of heaven.</a:t>
            </a:r>
          </a:p>
          <a:p>
            <a:pPr marL="0" indent="0">
              <a:buNone/>
            </a:pPr>
            <a:endParaRPr lang="en-US" dirty="0"/>
          </a:p>
        </p:txBody>
      </p:sp>
    </p:spTree>
    <p:extLst>
      <p:ext uri="{BB962C8B-B14F-4D97-AF65-F5344CB8AC3E}">
        <p14:creationId xmlns:p14="http://schemas.microsoft.com/office/powerpoint/2010/main" xmlns="" val="23983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8E487C3-CB09-4C5C-BB08-13EC13BF4623}"/>
              </a:ext>
            </a:extLst>
          </p:cNvPr>
          <p:cNvSpPr>
            <a:spLocks noGrp="1"/>
          </p:cNvSpPr>
          <p:nvPr>
            <p:ph idx="1"/>
          </p:nvPr>
        </p:nvSpPr>
        <p:spPr>
          <a:xfrm>
            <a:off x="179512" y="188640"/>
            <a:ext cx="8784976" cy="5976663"/>
          </a:xfrm>
        </p:spPr>
        <p:txBody>
          <a:bodyPr>
            <a:normAutofit lnSpcReduction="10000"/>
          </a:bodyPr>
          <a:lstStyle/>
          <a:p>
            <a:pPr marL="0" indent="0">
              <a:buNone/>
            </a:pPr>
            <a:r>
              <a:rPr lang="en-US" sz="4200" b="1" dirty="0"/>
              <a:t>Psalms 8:1-2</a:t>
            </a:r>
          </a:p>
          <a:p>
            <a:pPr marL="0" indent="0">
              <a:buNone/>
            </a:pPr>
            <a:r>
              <a:rPr lang="en-US" b="1" dirty="0"/>
              <a:t>v.1.  </a:t>
            </a:r>
            <a:r>
              <a:rPr lang="en-US" sz="3100" dirty="0"/>
              <a:t>O </a:t>
            </a:r>
            <a:r>
              <a:rPr lang="en-US" sz="3100" cap="small" dirty="0"/>
              <a:t>Lord</a:t>
            </a:r>
            <a:r>
              <a:rPr lang="en-US" sz="3100" dirty="0"/>
              <a:t>, our Lord,</a:t>
            </a:r>
            <a:br>
              <a:rPr lang="en-US" sz="3100" dirty="0"/>
            </a:br>
            <a:r>
              <a:rPr lang="en-US" sz="3100" dirty="0"/>
              <a:t>	How excellent </a:t>
            </a:r>
            <a:r>
              <a:rPr lang="en-US" sz="3100" i="1" dirty="0"/>
              <a:t>is</a:t>
            </a:r>
            <a:r>
              <a:rPr lang="en-US" sz="3100" dirty="0"/>
              <a:t> Your name in all the 	earth,</a:t>
            </a:r>
            <a:br>
              <a:rPr lang="en-US" sz="3100" dirty="0"/>
            </a:br>
            <a:r>
              <a:rPr lang="en-US" sz="3100" dirty="0"/>
              <a:t>	Who have set Your glory above the 	heavens!</a:t>
            </a:r>
          </a:p>
          <a:p>
            <a:pPr marL="0" indent="0">
              <a:buNone/>
            </a:pPr>
            <a:r>
              <a:rPr lang="en-US" b="1" dirty="0"/>
              <a:t>v.2.</a:t>
            </a:r>
            <a:r>
              <a:rPr lang="en-US" dirty="0"/>
              <a:t>	</a:t>
            </a:r>
            <a:r>
              <a:rPr lang="en-US" sz="3100" dirty="0"/>
              <a:t>Out of the mouth of babes and nursing 	infants</a:t>
            </a:r>
            <a:br>
              <a:rPr lang="en-US" sz="3100" dirty="0"/>
            </a:br>
            <a:r>
              <a:rPr lang="en-US" sz="3100" dirty="0"/>
              <a:t>	You have ordained strength,</a:t>
            </a:r>
            <a:br>
              <a:rPr lang="en-US" sz="3100" dirty="0"/>
            </a:br>
            <a:r>
              <a:rPr lang="en-US" sz="3100" dirty="0"/>
              <a:t>	Because of Your enemies,</a:t>
            </a:r>
            <a:br>
              <a:rPr lang="en-US" sz="3100" dirty="0"/>
            </a:br>
            <a:r>
              <a:rPr lang="en-US" sz="3100" dirty="0"/>
              <a:t>	That You may silence the enemy and 	the avenger.</a:t>
            </a:r>
          </a:p>
          <a:p>
            <a:pPr marL="0" indent="0">
              <a:buNone/>
            </a:pPr>
            <a:endParaRPr lang="en-US" dirty="0"/>
          </a:p>
        </p:txBody>
      </p:sp>
    </p:spTree>
    <p:extLst>
      <p:ext uri="{BB962C8B-B14F-4D97-AF65-F5344CB8AC3E}">
        <p14:creationId xmlns:p14="http://schemas.microsoft.com/office/powerpoint/2010/main" xmlns="" val="926395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5660DD-218F-4EDA-A9D3-B31BAFEC4006}"/>
              </a:ext>
            </a:extLst>
          </p:cNvPr>
          <p:cNvSpPr>
            <a:spLocks noGrp="1"/>
          </p:cNvSpPr>
          <p:nvPr>
            <p:ph type="title"/>
          </p:nvPr>
        </p:nvSpPr>
        <p:spPr/>
        <p:txBody>
          <a:bodyPr/>
          <a:lstStyle/>
          <a:p>
            <a:r>
              <a:rPr lang="en-US" dirty="0"/>
              <a:t>Characteristics of Childlike Faith </a:t>
            </a:r>
          </a:p>
        </p:txBody>
      </p:sp>
      <p:sp>
        <p:nvSpPr>
          <p:cNvPr id="3" name="Content Placeholder 2">
            <a:extLst>
              <a:ext uri="{FF2B5EF4-FFF2-40B4-BE49-F238E27FC236}">
                <a16:creationId xmlns:a16="http://schemas.microsoft.com/office/drawing/2014/main" xmlns="" id="{B22E65B6-DD04-475F-8B38-07D77C59B04C}"/>
              </a:ext>
            </a:extLst>
          </p:cNvPr>
          <p:cNvSpPr>
            <a:spLocks noGrp="1"/>
          </p:cNvSpPr>
          <p:nvPr>
            <p:ph idx="1"/>
          </p:nvPr>
        </p:nvSpPr>
        <p:spPr/>
        <p:txBody>
          <a:bodyPr/>
          <a:lstStyle/>
          <a:p>
            <a:pPr marL="514350" indent="-514350">
              <a:buAutoNum type="arabicPeriod"/>
            </a:pPr>
            <a:r>
              <a:rPr lang="en-US" dirty="0"/>
              <a:t>Want to know truth </a:t>
            </a:r>
          </a:p>
          <a:p>
            <a:pPr marL="514350" indent="-514350">
              <a:buAutoNum type="arabicPeriod"/>
            </a:pPr>
            <a:r>
              <a:rPr lang="en-US" dirty="0"/>
              <a:t>Trust authorities </a:t>
            </a:r>
          </a:p>
          <a:p>
            <a:pPr marL="514350" indent="-514350">
              <a:buAutoNum type="arabicPeriod"/>
            </a:pPr>
            <a:r>
              <a:rPr lang="en-US" dirty="0"/>
              <a:t>Humble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1798470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2900D4-691F-460A-B1D5-312954247691}"/>
              </a:ext>
            </a:extLst>
          </p:cNvPr>
          <p:cNvSpPr>
            <a:spLocks noGrp="1"/>
          </p:cNvSpPr>
          <p:nvPr>
            <p:ph type="title"/>
          </p:nvPr>
        </p:nvSpPr>
        <p:spPr/>
        <p:txBody>
          <a:bodyPr/>
          <a:lstStyle/>
          <a:p>
            <a:r>
              <a:rPr lang="en-US" dirty="0"/>
              <a:t>1. Want to Know Truth </a:t>
            </a:r>
          </a:p>
        </p:txBody>
      </p:sp>
      <p:sp>
        <p:nvSpPr>
          <p:cNvPr id="3" name="Content Placeholder 2">
            <a:extLst>
              <a:ext uri="{FF2B5EF4-FFF2-40B4-BE49-F238E27FC236}">
                <a16:creationId xmlns:a16="http://schemas.microsoft.com/office/drawing/2014/main" xmlns="" id="{3971084B-07BB-41D5-A80F-D2DBE7D0A525}"/>
              </a:ext>
            </a:extLst>
          </p:cNvPr>
          <p:cNvSpPr>
            <a:spLocks noGrp="1"/>
          </p:cNvSpPr>
          <p:nvPr>
            <p:ph idx="1"/>
          </p:nvPr>
        </p:nvSpPr>
        <p:spPr/>
        <p:txBody>
          <a:bodyPr>
            <a:normAutofit/>
          </a:bodyPr>
          <a:lstStyle/>
          <a:p>
            <a:pPr marL="0" indent="0">
              <a:buNone/>
            </a:pPr>
            <a:r>
              <a:rPr lang="en-US" dirty="0"/>
              <a:t>Physical</a:t>
            </a:r>
          </a:p>
          <a:p>
            <a:r>
              <a:rPr lang="en-US" dirty="0"/>
              <a:t>How: ask many questions </a:t>
            </a:r>
          </a:p>
          <a:p>
            <a:r>
              <a:rPr lang="en-US" dirty="0"/>
              <a:t>End motive of each question is </a:t>
            </a:r>
          </a:p>
          <a:p>
            <a:pPr marL="0" indent="0">
              <a:buNone/>
            </a:pPr>
            <a:r>
              <a:rPr lang="en-US" dirty="0"/>
              <a:t>   “teach me”</a:t>
            </a:r>
          </a:p>
          <a:p>
            <a:r>
              <a:rPr lang="en-US" dirty="0"/>
              <a:t>Childlike faith = asks openly </a:t>
            </a:r>
          </a:p>
          <a:p>
            <a:endParaRPr lang="en-US" dirty="0"/>
          </a:p>
        </p:txBody>
      </p:sp>
    </p:spTree>
    <p:extLst>
      <p:ext uri="{BB962C8B-B14F-4D97-AF65-F5344CB8AC3E}">
        <p14:creationId xmlns:p14="http://schemas.microsoft.com/office/powerpoint/2010/main" xmlns="" val="1028560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C582C0-566C-431E-B556-1FB4607F1385}"/>
              </a:ext>
            </a:extLst>
          </p:cNvPr>
          <p:cNvSpPr>
            <a:spLocks noGrp="1"/>
          </p:cNvSpPr>
          <p:nvPr>
            <p:ph type="title"/>
          </p:nvPr>
        </p:nvSpPr>
        <p:spPr/>
        <p:txBody>
          <a:bodyPr/>
          <a:lstStyle/>
          <a:p>
            <a:r>
              <a:rPr lang="en-US" dirty="0"/>
              <a:t>1. Want to Know Truth </a:t>
            </a:r>
          </a:p>
        </p:txBody>
      </p:sp>
      <p:sp>
        <p:nvSpPr>
          <p:cNvPr id="3" name="Content Placeholder 2">
            <a:extLst>
              <a:ext uri="{FF2B5EF4-FFF2-40B4-BE49-F238E27FC236}">
                <a16:creationId xmlns:a16="http://schemas.microsoft.com/office/drawing/2014/main" xmlns="" id="{F12427F1-A8A5-4EC1-9C24-F0F7A9108881}"/>
              </a:ext>
            </a:extLst>
          </p:cNvPr>
          <p:cNvSpPr>
            <a:spLocks noGrp="1"/>
          </p:cNvSpPr>
          <p:nvPr>
            <p:ph idx="1"/>
          </p:nvPr>
        </p:nvSpPr>
        <p:spPr/>
        <p:txBody>
          <a:bodyPr/>
          <a:lstStyle/>
          <a:p>
            <a:pPr marL="0" indent="0">
              <a:buNone/>
            </a:pPr>
            <a:r>
              <a:rPr lang="en-US" dirty="0"/>
              <a:t>Spiritual</a:t>
            </a:r>
          </a:p>
          <a:p>
            <a:pPr>
              <a:buFontTx/>
              <a:buChar char="-"/>
            </a:pPr>
            <a:r>
              <a:rPr lang="en-US" dirty="0"/>
              <a:t>John 16:13</a:t>
            </a:r>
          </a:p>
          <a:p>
            <a:pPr>
              <a:buFontTx/>
              <a:buChar char="-"/>
            </a:pPr>
            <a:r>
              <a:rPr lang="en-US" dirty="0"/>
              <a:t>Ezekiel 2:2 </a:t>
            </a:r>
          </a:p>
          <a:p>
            <a:pPr>
              <a:buFontTx/>
              <a:buChar char="-"/>
            </a:pPr>
            <a:r>
              <a:rPr lang="en-US" dirty="0"/>
              <a:t>Talk to Holy Spirit (form a relationship with Him) </a:t>
            </a:r>
          </a:p>
          <a:p>
            <a:pPr marL="0" indent="0">
              <a:buNone/>
            </a:pPr>
            <a:endParaRPr lang="en-US" dirty="0"/>
          </a:p>
          <a:p>
            <a:pPr>
              <a:buFontTx/>
              <a:buChar char="-"/>
            </a:pPr>
            <a:endParaRPr lang="en-US" dirty="0"/>
          </a:p>
          <a:p>
            <a:pPr>
              <a:buFontTx/>
              <a:buChar char="-"/>
            </a:pPr>
            <a:endParaRPr lang="en-US" dirty="0"/>
          </a:p>
          <a:p>
            <a:pPr>
              <a:buFontTx/>
              <a:buChar char="-"/>
            </a:pPr>
            <a:endParaRPr lang="en-US" dirty="0"/>
          </a:p>
          <a:p>
            <a:endParaRPr lang="en-US" dirty="0"/>
          </a:p>
        </p:txBody>
      </p:sp>
    </p:spTree>
    <p:extLst>
      <p:ext uri="{BB962C8B-B14F-4D97-AF65-F5344CB8AC3E}">
        <p14:creationId xmlns:p14="http://schemas.microsoft.com/office/powerpoint/2010/main" xmlns="" val="1941588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00D1D2-5920-43A5-8EB8-12D6E6C31FAB}"/>
              </a:ext>
            </a:extLst>
          </p:cNvPr>
          <p:cNvSpPr>
            <a:spLocks noGrp="1"/>
          </p:cNvSpPr>
          <p:nvPr>
            <p:ph type="title"/>
          </p:nvPr>
        </p:nvSpPr>
        <p:spPr/>
        <p:txBody>
          <a:bodyPr/>
          <a:lstStyle/>
          <a:p>
            <a:r>
              <a:rPr lang="en-US" dirty="0"/>
              <a:t>2. Trust authorities</a:t>
            </a:r>
          </a:p>
        </p:txBody>
      </p:sp>
      <p:sp>
        <p:nvSpPr>
          <p:cNvPr id="3" name="Content Placeholder 2">
            <a:extLst>
              <a:ext uri="{FF2B5EF4-FFF2-40B4-BE49-F238E27FC236}">
                <a16:creationId xmlns:a16="http://schemas.microsoft.com/office/drawing/2014/main" xmlns="" id="{647861F5-B251-411F-BAD1-6E5EC2F688D9}"/>
              </a:ext>
            </a:extLst>
          </p:cNvPr>
          <p:cNvSpPr>
            <a:spLocks noGrp="1"/>
          </p:cNvSpPr>
          <p:nvPr>
            <p:ph idx="1"/>
          </p:nvPr>
        </p:nvSpPr>
        <p:spPr/>
        <p:txBody>
          <a:bodyPr/>
          <a:lstStyle/>
          <a:p>
            <a:pPr marL="0" indent="0">
              <a:buNone/>
            </a:pPr>
            <a:r>
              <a:rPr lang="en-US" dirty="0"/>
              <a:t>Physical Parents </a:t>
            </a:r>
          </a:p>
          <a:p>
            <a:r>
              <a:rPr lang="en-US" dirty="0"/>
              <a:t>How: listen and obey your parents </a:t>
            </a:r>
          </a:p>
          <a:p>
            <a:r>
              <a:rPr lang="en-US" dirty="0"/>
              <a:t>Trust their every word </a:t>
            </a:r>
          </a:p>
          <a:p>
            <a:r>
              <a:rPr lang="en-US" dirty="0"/>
              <a:t>Childlike faith = trust parents</a:t>
            </a:r>
          </a:p>
        </p:txBody>
      </p:sp>
    </p:spTree>
    <p:extLst>
      <p:ext uri="{BB962C8B-B14F-4D97-AF65-F5344CB8AC3E}">
        <p14:creationId xmlns:p14="http://schemas.microsoft.com/office/powerpoint/2010/main" xmlns="" val="3254058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D3A54-B232-4A2D-8E16-2041C115AB26}"/>
              </a:ext>
            </a:extLst>
          </p:cNvPr>
          <p:cNvSpPr>
            <a:spLocks noGrp="1"/>
          </p:cNvSpPr>
          <p:nvPr>
            <p:ph type="title"/>
          </p:nvPr>
        </p:nvSpPr>
        <p:spPr/>
        <p:txBody>
          <a:bodyPr/>
          <a:lstStyle/>
          <a:p>
            <a:r>
              <a:rPr lang="en-US" dirty="0"/>
              <a:t>2. Trust Authorities </a:t>
            </a:r>
          </a:p>
        </p:txBody>
      </p:sp>
      <p:sp>
        <p:nvSpPr>
          <p:cNvPr id="3" name="Content Placeholder 2">
            <a:extLst>
              <a:ext uri="{FF2B5EF4-FFF2-40B4-BE49-F238E27FC236}">
                <a16:creationId xmlns:a16="http://schemas.microsoft.com/office/drawing/2014/main" xmlns="" id="{34210714-DC9A-4E75-A6F2-20797EFAD579}"/>
              </a:ext>
            </a:extLst>
          </p:cNvPr>
          <p:cNvSpPr>
            <a:spLocks noGrp="1"/>
          </p:cNvSpPr>
          <p:nvPr>
            <p:ph idx="1"/>
          </p:nvPr>
        </p:nvSpPr>
        <p:spPr/>
        <p:txBody>
          <a:bodyPr>
            <a:normAutofit lnSpcReduction="10000"/>
          </a:bodyPr>
          <a:lstStyle/>
          <a:p>
            <a:pPr marL="0" indent="0">
              <a:buNone/>
            </a:pPr>
            <a:r>
              <a:rPr lang="en-US" dirty="0"/>
              <a:t>Spiritual Parents</a:t>
            </a:r>
          </a:p>
          <a:p>
            <a:r>
              <a:rPr lang="en-US" dirty="0"/>
              <a:t>Bring a spiritual covering and protection. 1 Corinthians 4:14</a:t>
            </a:r>
          </a:p>
          <a:p>
            <a:r>
              <a:rPr lang="en-US" dirty="0"/>
              <a:t>Release impartation into your life.</a:t>
            </a:r>
          </a:p>
          <a:p>
            <a:pPr marL="0" indent="0">
              <a:buNone/>
            </a:pPr>
            <a:r>
              <a:rPr lang="en-US" dirty="0"/>
              <a:t>   2 Timothy 1:6</a:t>
            </a:r>
          </a:p>
          <a:p>
            <a:r>
              <a:rPr lang="en-US" dirty="0"/>
              <a:t>Bring accountability and correction.</a:t>
            </a:r>
          </a:p>
          <a:p>
            <a:pPr marL="0" indent="0">
              <a:buNone/>
            </a:pPr>
            <a:r>
              <a:rPr lang="en-US" dirty="0"/>
              <a:t>   Hebrews 12:5-8  </a:t>
            </a:r>
          </a:p>
          <a:p>
            <a:r>
              <a:rPr lang="en-US" dirty="0"/>
              <a:t>Release an inheritance to you</a:t>
            </a:r>
          </a:p>
          <a:p>
            <a:endParaRPr lang="en-US" dirty="0"/>
          </a:p>
        </p:txBody>
      </p:sp>
    </p:spTree>
    <p:extLst>
      <p:ext uri="{BB962C8B-B14F-4D97-AF65-F5344CB8AC3E}">
        <p14:creationId xmlns:p14="http://schemas.microsoft.com/office/powerpoint/2010/main" xmlns="" val="359066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CE7FA4-F39C-41BF-9533-67621546BE10}"/>
              </a:ext>
            </a:extLst>
          </p:cNvPr>
          <p:cNvSpPr>
            <a:spLocks noGrp="1"/>
          </p:cNvSpPr>
          <p:nvPr>
            <p:ph type="title"/>
          </p:nvPr>
        </p:nvSpPr>
        <p:spPr/>
        <p:txBody>
          <a:bodyPr/>
          <a:lstStyle/>
          <a:p>
            <a:r>
              <a:rPr lang="en-US" dirty="0"/>
              <a:t>3. Humble</a:t>
            </a:r>
          </a:p>
        </p:txBody>
      </p:sp>
      <p:sp>
        <p:nvSpPr>
          <p:cNvPr id="3" name="Content Placeholder 2">
            <a:extLst>
              <a:ext uri="{FF2B5EF4-FFF2-40B4-BE49-F238E27FC236}">
                <a16:creationId xmlns:a16="http://schemas.microsoft.com/office/drawing/2014/main" xmlns="" id="{8F21D90F-6F58-4F15-94AA-F9B6B59A42EC}"/>
              </a:ext>
            </a:extLst>
          </p:cNvPr>
          <p:cNvSpPr>
            <a:spLocks noGrp="1"/>
          </p:cNvSpPr>
          <p:nvPr>
            <p:ph idx="1"/>
          </p:nvPr>
        </p:nvSpPr>
        <p:spPr/>
        <p:txBody>
          <a:bodyPr/>
          <a:lstStyle/>
          <a:p>
            <a:pPr marL="0" indent="0">
              <a:buNone/>
            </a:pPr>
            <a:r>
              <a:rPr lang="en-US" dirty="0"/>
              <a:t>Physical </a:t>
            </a:r>
          </a:p>
          <a:p>
            <a:r>
              <a:rPr lang="en-US" dirty="0"/>
              <a:t>How: attitude when receiving instruction/correction </a:t>
            </a:r>
          </a:p>
          <a:p>
            <a:r>
              <a:rPr lang="en-US" dirty="0"/>
              <a:t>Childlike faith = I don’t know everything</a:t>
            </a:r>
          </a:p>
        </p:txBody>
      </p:sp>
    </p:spTree>
    <p:extLst>
      <p:ext uri="{BB962C8B-B14F-4D97-AF65-F5344CB8AC3E}">
        <p14:creationId xmlns:p14="http://schemas.microsoft.com/office/powerpoint/2010/main" xmlns="" val="1458331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37BF19-08B7-40C7-A153-4A613872088D}"/>
              </a:ext>
            </a:extLst>
          </p:cNvPr>
          <p:cNvSpPr>
            <a:spLocks noGrp="1"/>
          </p:cNvSpPr>
          <p:nvPr>
            <p:ph type="title"/>
          </p:nvPr>
        </p:nvSpPr>
        <p:spPr/>
        <p:txBody>
          <a:bodyPr/>
          <a:lstStyle/>
          <a:p>
            <a:r>
              <a:rPr lang="en-US" dirty="0"/>
              <a:t>3. Humble </a:t>
            </a:r>
          </a:p>
        </p:txBody>
      </p:sp>
      <p:sp>
        <p:nvSpPr>
          <p:cNvPr id="3" name="Content Placeholder 2">
            <a:extLst>
              <a:ext uri="{FF2B5EF4-FFF2-40B4-BE49-F238E27FC236}">
                <a16:creationId xmlns:a16="http://schemas.microsoft.com/office/drawing/2014/main" xmlns="" id="{3CCA64BE-4D7E-46EF-93AC-375A57560E04}"/>
              </a:ext>
            </a:extLst>
          </p:cNvPr>
          <p:cNvSpPr>
            <a:spLocks noGrp="1"/>
          </p:cNvSpPr>
          <p:nvPr>
            <p:ph idx="1"/>
          </p:nvPr>
        </p:nvSpPr>
        <p:spPr/>
        <p:txBody>
          <a:bodyPr/>
          <a:lstStyle/>
          <a:p>
            <a:pPr marL="0" indent="0">
              <a:buNone/>
            </a:pPr>
            <a:r>
              <a:rPr lang="en-US" dirty="0"/>
              <a:t>Spiritual </a:t>
            </a:r>
          </a:p>
          <a:p>
            <a:r>
              <a:rPr lang="en-US" dirty="0"/>
              <a:t>1 Peter 5:6</a:t>
            </a:r>
          </a:p>
          <a:p>
            <a:r>
              <a:rPr lang="en-US" dirty="0"/>
              <a:t>Matthew 23:12</a:t>
            </a:r>
          </a:p>
          <a:p>
            <a:r>
              <a:rPr lang="en-US" dirty="0"/>
              <a:t>Daily present your body back </a:t>
            </a:r>
            <a:r>
              <a:rPr lang="en-US"/>
              <a:t>to God</a:t>
            </a:r>
            <a:endParaRPr lang="en-US" dirty="0"/>
          </a:p>
        </p:txBody>
      </p:sp>
    </p:spTree>
    <p:extLst>
      <p:ext uri="{BB962C8B-B14F-4D97-AF65-F5344CB8AC3E}">
        <p14:creationId xmlns:p14="http://schemas.microsoft.com/office/powerpoint/2010/main" xmlns="" val="1885688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BD8F0E-72D3-4C04-AF11-AAEFF5B3C945}"/>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xmlns="" id="{D7B4403A-4E12-4FAA-839C-E9D7FC76A66A}"/>
              </a:ext>
            </a:extLst>
          </p:cNvPr>
          <p:cNvSpPr>
            <a:spLocks noGrp="1"/>
          </p:cNvSpPr>
          <p:nvPr>
            <p:ph idx="1"/>
          </p:nvPr>
        </p:nvSpPr>
        <p:spPr/>
        <p:txBody>
          <a:bodyPr/>
          <a:lstStyle/>
          <a:p>
            <a:r>
              <a:rPr lang="en-US" dirty="0"/>
              <a:t>Check our heart condition </a:t>
            </a:r>
          </a:p>
          <a:p>
            <a:r>
              <a:rPr lang="en-US" dirty="0"/>
              <a:t>How do we approach God? </a:t>
            </a:r>
          </a:p>
          <a:p>
            <a:pPr lvl="1"/>
            <a:r>
              <a:rPr lang="en-US" dirty="0"/>
              <a:t>Do we seek to know more of Him?</a:t>
            </a:r>
          </a:p>
          <a:p>
            <a:pPr lvl="1"/>
            <a:r>
              <a:rPr lang="en-US" dirty="0"/>
              <a:t>Do we whole heartedly trust Him?</a:t>
            </a:r>
          </a:p>
          <a:p>
            <a:pPr lvl="1"/>
            <a:r>
              <a:rPr lang="en-US" dirty="0"/>
              <a:t>Do we humble ourselves before Him?</a:t>
            </a:r>
          </a:p>
          <a:p>
            <a:pPr lvl="1"/>
            <a:endParaRPr lang="en-US" dirty="0"/>
          </a:p>
          <a:p>
            <a:pPr lvl="1"/>
            <a:endParaRPr lang="en-US" dirty="0"/>
          </a:p>
          <a:p>
            <a:endParaRPr lang="en-US" dirty="0"/>
          </a:p>
        </p:txBody>
      </p:sp>
    </p:spTree>
    <p:extLst>
      <p:ext uri="{BB962C8B-B14F-4D97-AF65-F5344CB8AC3E}">
        <p14:creationId xmlns:p14="http://schemas.microsoft.com/office/powerpoint/2010/main" xmlns="" val="2090601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3262</TotalTime>
  <Words>1042</Words>
  <Application>Microsoft Office PowerPoint</Application>
  <PresentationFormat>On-screen Show (4:3)</PresentationFormat>
  <Paragraphs>108</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 Heart That Pleases God Childlike Faith </vt:lpstr>
      <vt:lpstr>Slide 2</vt:lpstr>
      <vt:lpstr>Slide 3</vt:lpstr>
      <vt:lpstr>Characteristics of Childlike Faith </vt:lpstr>
      <vt:lpstr>1. Want to Know Truth </vt:lpstr>
      <vt:lpstr>1. Want to Know Truth </vt:lpstr>
      <vt:lpstr>2. Trust authorities</vt:lpstr>
      <vt:lpstr>2. Trust Authorities </vt:lpstr>
      <vt:lpstr>3. Humble</vt:lpstr>
      <vt:lpstr>3. Humble </vt:lpstr>
      <vt:lpstr>Conclusion</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Lai Family</cp:lastModifiedBy>
  <cp:revision>155</cp:revision>
  <dcterms:created xsi:type="dcterms:W3CDTF">2014-04-01T16:35:38Z</dcterms:created>
  <dcterms:modified xsi:type="dcterms:W3CDTF">2018-06-10T05:50:49Z</dcterms:modified>
</cp:coreProperties>
</file>